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58" r:id="rId7"/>
    <p:sldId id="262" r:id="rId8"/>
    <p:sldId id="263" r:id="rId9"/>
    <p:sldId id="264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97" d="100"/>
          <a:sy n="97" d="100"/>
        </p:scale>
        <p:origin x="48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tel:074)%20757%209756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tel:074)%20757%20975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0" i="0" u="none" strike="noStrike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Aleea</a:t>
          </a:r>
          <a:r>
            <a:rPr lang="en-GB" b="0" i="0" u="none" strike="noStrike" dirty="0">
              <a:solidFill>
                <a:schemeClr val="bg1"/>
              </a:solidFill>
              <a:effectLst/>
              <a:latin typeface="PT Sans" panose="020B0503020203020204" pitchFamily="34" charset="77"/>
            </a:rPr>
            <a:t> </a:t>
          </a:r>
          <a:r>
            <a:rPr lang="en-GB" b="0" i="0" u="none" strike="noStrike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Potaisa</a:t>
          </a:r>
          <a:r>
            <a:rPr lang="en-GB" b="0" i="0" u="none" strike="noStrike" dirty="0">
              <a:solidFill>
                <a:schemeClr val="bg1"/>
              </a:solidFill>
              <a:effectLst/>
              <a:latin typeface="PT Sans" panose="020B0503020203020204" pitchFamily="34" charset="77"/>
            </a:rPr>
            <a:t>, Nr. 2, Sector 6, </a:t>
          </a:r>
          <a:r>
            <a:rPr lang="en-GB" b="0" i="0" u="none" strike="noStrike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București</a:t>
          </a:r>
          <a:r>
            <a:rPr lang="en-US" dirty="0"/>
            <a:t>	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0" i="0" u="none" strike="noStrike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office@electrobinstal.ro</a:t>
          </a:r>
          <a:endParaRPr lang="en-US" dirty="0">
            <a:solidFill>
              <a:schemeClr val="bg1"/>
            </a:solidFill>
          </a:endParaRP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RO" b="0" i="0" u="none" strike="noStrike" dirty="0">
              <a:solidFill>
                <a:schemeClr val="bg1"/>
              </a:solidFill>
              <a:effectLst/>
              <a:latin typeface="PT Sans" panose="020B0503020203020204" pitchFamily="34" charset="77"/>
            </a:rPr>
            <a:t>+4(</a:t>
          </a:r>
          <a:r>
            <a:rPr lang="en-RO" b="0" i="0" u="none" strike="noStrike" dirty="0">
              <a:solidFill>
                <a:schemeClr val="bg1"/>
              </a:solidFill>
              <a:effectLst/>
              <a:latin typeface="PT Sans" panose="020B0503020203020204" pitchFamily="34" charset="77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074) 757 9756</a:t>
          </a:r>
          <a:endParaRPr lang="en-US" dirty="0">
            <a:solidFill>
              <a:schemeClr val="bg1"/>
            </a:solidFill>
          </a:endParaRPr>
        </a:p>
      </dgm:t>
    </dgm:pt>
    <dgm:pt modelId="{ED3A4BC2-B75A-4952-A38B-A42B5995DF05}" type="parTrans" cxnId="{89506789-4200-0F49-9A13-F887FD90F84D}">
      <dgm:prSet/>
      <dgm:spPr/>
      <dgm:t>
        <a:bodyPr/>
        <a:lstStyle/>
        <a:p>
          <a:endParaRPr lang="en-US"/>
        </a:p>
      </dgm:t>
    </dgm:pt>
    <dgm:pt modelId="{FD949706-EDCC-4ADC-8EDF-8EDA49C92325}" type="sibTrans" cxnId="{89506789-4200-0F49-9A13-F887FD90F84D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6ACDA410-1C2C-B940-937D-56867C51AB3D}" type="presOf" srcId="{5605D28D-2CE6-4513-8566-952984E21E14}" destId="{E131CE4A-9776-44F4-BC03-867682E21374}" srcOrd="0" destOrd="0" presId="urn:microsoft.com/office/officeart/2008/layout/VerticalCurvedList"/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DEFB4B76-F3F6-3C43-A224-E1409E428A44}" type="presOf" srcId="{0BEF68B8-1228-47BB-83B5-7B9CD1E3F84E}" destId="{95DE6538-27BD-44AF-A1A8-CA8F6B10FDD2}" srcOrd="0" destOrd="0" presId="urn:microsoft.com/office/officeart/2008/layout/VerticalCurvedList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89506789-4200-0F49-9A13-F887FD90F84D}" srcId="{7E5AA53B-3EEE-4DE4-BB81-9044890C2946}" destId="{0BEF68B8-1228-47BB-83B5-7B9CD1E3F84E}" srcOrd="1" destOrd="0" parTransId="{ED3A4BC2-B75A-4952-A38B-A42B5995DF05}" sibTransId="{FD949706-EDCC-4ADC-8EDF-8EDA49C92325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5D873304-27DF-4E44-9D8A-561483DC13B9}" type="presParOf" srcId="{90561C55-3C6E-4D53-85E1-2C50BCDDA392}" destId="{95DE6538-27BD-44AF-A1A8-CA8F6B10FDD2}" srcOrd="3" destOrd="0" presId="urn:microsoft.com/office/officeart/2008/layout/VerticalCurvedList"/>
    <dgm:cxn modelId="{67C3A6A0-3D3A-4049-8DF5-5E3E5917F87D}" type="presParOf" srcId="{90561C55-3C6E-4D53-85E1-2C50BCDDA392}" destId="{312BDEE8-85BD-4F02-B35B-2CC8E701C98B}" srcOrd="4" destOrd="0" presId="urn:microsoft.com/office/officeart/2008/layout/VerticalCurvedList"/>
    <dgm:cxn modelId="{22E869B1-5B9C-4444-A52E-24BEDE0D8DC2}" type="presParOf" srcId="{312BDEE8-85BD-4F02-B35B-2CC8E701C98B}" destId="{3F8116AC-FAC3-4E95-9865-93CCFEB191B9}" srcOrd="0" destOrd="0" presId="urn:microsoft.com/office/officeart/2008/layout/VerticalCurvedList"/>
    <dgm:cxn modelId="{D35F081B-041F-A04A-9D7C-CF2BF3FE967B}" type="presParOf" srcId="{90561C55-3C6E-4D53-85E1-2C50BCDDA392}" destId="{E131CE4A-9776-44F4-BC03-867682E21374}" srcOrd="5" destOrd="0" presId="urn:microsoft.com/office/officeart/2008/layout/VerticalCurvedList"/>
    <dgm:cxn modelId="{75AC16F7-FD8A-3145-B812-D9395EAD1860}" type="presParOf" srcId="{90561C55-3C6E-4D53-85E1-2C50BCDDA392}" destId="{AC9A216A-8375-48F9-A4E6-8E0B64C0209B}" srcOrd="6" destOrd="0" presId="urn:microsoft.com/office/officeart/2008/layout/VerticalCurvedList"/>
    <dgm:cxn modelId="{741CFC4D-CA6B-F64A-A0BC-BBA6E2D2293A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strike="noStrike" kern="1200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Aleea</a:t>
          </a:r>
          <a:r>
            <a:rPr lang="en-GB" sz="2500" b="0" i="0" u="none" strike="noStrike" kern="1200" dirty="0">
              <a:solidFill>
                <a:schemeClr val="bg1"/>
              </a:solidFill>
              <a:effectLst/>
              <a:latin typeface="PT Sans" panose="020B0503020203020204" pitchFamily="34" charset="77"/>
            </a:rPr>
            <a:t> </a:t>
          </a:r>
          <a:r>
            <a:rPr lang="en-GB" sz="2500" b="0" i="0" u="none" strike="noStrike" kern="1200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Potaisa</a:t>
          </a:r>
          <a:r>
            <a:rPr lang="en-GB" sz="2500" b="0" i="0" u="none" strike="noStrike" kern="1200" dirty="0">
              <a:solidFill>
                <a:schemeClr val="bg1"/>
              </a:solidFill>
              <a:effectLst/>
              <a:latin typeface="PT Sans" panose="020B0503020203020204" pitchFamily="34" charset="77"/>
            </a:rPr>
            <a:t>, Nr. 2, Sector 6, </a:t>
          </a:r>
          <a:r>
            <a:rPr lang="en-GB" sz="2500" b="0" i="0" u="none" strike="noStrike" kern="1200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București</a:t>
          </a:r>
          <a:r>
            <a:rPr lang="en-US" sz="2500" kern="1200" dirty="0"/>
            <a:t>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O" sz="2500" b="0" i="0" u="none" strike="noStrike" kern="1200" dirty="0">
              <a:solidFill>
                <a:schemeClr val="bg1"/>
              </a:solidFill>
              <a:effectLst/>
              <a:latin typeface="PT Sans" panose="020B0503020203020204" pitchFamily="34" charset="77"/>
            </a:rPr>
            <a:t>+4(</a:t>
          </a:r>
          <a:r>
            <a:rPr lang="en-RO" sz="2500" b="0" i="0" u="none" strike="noStrike" kern="1200" dirty="0">
              <a:solidFill>
                <a:schemeClr val="bg1"/>
              </a:solidFill>
              <a:effectLst/>
              <a:latin typeface="PT Sans" panose="020B0503020203020204" pitchFamily="34" charset="77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074) 757 9756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strike="noStrike" kern="1200" dirty="0" err="1">
              <a:solidFill>
                <a:schemeClr val="bg1"/>
              </a:solidFill>
              <a:effectLst/>
              <a:latin typeface="PT Sans" panose="020B0503020203020204" pitchFamily="34" charset="77"/>
            </a:rPr>
            <a:t>office@electrobinstal.ro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GB" sz="6000" dirty="0" err="1">
                <a:solidFill>
                  <a:schemeClr val="bg1"/>
                </a:solidFill>
              </a:rPr>
              <a:t>Electrobinstal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7CEBFF"/>
                </a:solidFill>
              </a:rPr>
              <a:t>Noi</a:t>
            </a:r>
            <a:r>
              <a:rPr lang="en-GB" dirty="0">
                <a:solidFill>
                  <a:srgbClr val="7CEBFF"/>
                </a:solidFill>
              </a:rPr>
              <a:t> </a:t>
            </a:r>
            <a:r>
              <a:rPr lang="en-GB" dirty="0" err="1">
                <a:solidFill>
                  <a:srgbClr val="7CEBFF"/>
                </a:solidFill>
              </a:rPr>
              <a:t>te</a:t>
            </a:r>
            <a:r>
              <a:rPr lang="en-GB" dirty="0">
                <a:solidFill>
                  <a:srgbClr val="7CEBFF"/>
                </a:solidFill>
              </a:rPr>
              <a:t> </a:t>
            </a:r>
            <a:r>
              <a:rPr lang="en-GB" dirty="0" err="1">
                <a:solidFill>
                  <a:srgbClr val="7CEBFF"/>
                </a:solidFill>
              </a:rPr>
              <a:t>putem</a:t>
            </a:r>
            <a:r>
              <a:rPr lang="en-GB" dirty="0">
                <a:solidFill>
                  <a:srgbClr val="7CEBFF"/>
                </a:solidFill>
              </a:rPr>
              <a:t> </a:t>
            </a:r>
            <a:r>
              <a:rPr lang="en-GB" dirty="0" err="1">
                <a:solidFill>
                  <a:srgbClr val="7CEBFF"/>
                </a:solidFill>
              </a:rPr>
              <a:t>ajuta</a:t>
            </a:r>
            <a:endParaRPr lang="en-US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EFF"/>
                </a:solidFill>
              </a:rPr>
              <a:t>Serviciile</a:t>
            </a:r>
            <a:r>
              <a:rPr lang="en-GB" dirty="0">
                <a:solidFill>
                  <a:srgbClr val="FFFEFF"/>
                </a:solidFill>
              </a:rPr>
              <a:t> </a:t>
            </a:r>
            <a:r>
              <a:rPr lang="en-GB" dirty="0" err="1">
                <a:solidFill>
                  <a:srgbClr val="FFFEFF"/>
                </a:solidFill>
              </a:rPr>
              <a:t>noastre</a:t>
            </a:r>
            <a:endParaRPr lang="en-US" dirty="0">
              <a:solidFill>
                <a:srgbClr val="FFFE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C97A47-DB81-343E-CDED-F5150CE4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755" y="737493"/>
            <a:ext cx="8073621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Instalatii</a:t>
            </a:r>
            <a:r>
              <a:rPr lang="en-GB" dirty="0"/>
              <a:t> </a:t>
            </a:r>
            <a:r>
              <a:rPr lang="en-GB" dirty="0" err="1"/>
              <a:t>electrice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EA029-EFE1-74F2-D197-310BAB641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8375" y="2331433"/>
            <a:ext cx="4648200" cy="318503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71DFFB-1C18-375A-83DD-63F1E33E2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Echipa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noastră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de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profesioniști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este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calificată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pentru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realizarea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instalațiilor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electrice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de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joasă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tensiune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si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curenți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slabi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F0502020204030204" pitchFamily="34" charset="0"/>
              </a:rPr>
              <a:t>.</a:t>
            </a:r>
            <a:endParaRPr lang="en-RO" sz="2000" dirty="0"/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Instalatii</a:t>
            </a:r>
            <a:r>
              <a:rPr lang="en-GB" dirty="0"/>
              <a:t> </a:t>
            </a:r>
            <a:r>
              <a:rPr lang="en-GB" dirty="0" err="1"/>
              <a:t>sanitare</a:t>
            </a:r>
            <a:r>
              <a:rPr lang="en-GB" dirty="0"/>
              <a:t>/ </a:t>
            </a:r>
            <a:r>
              <a:rPr lang="en-GB" dirty="0" err="1"/>
              <a:t>hvac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EA029-EFE1-74F2-D197-310BAB641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968375" y="2424545"/>
            <a:ext cx="4648200" cy="334818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71DFFB-1C18-375A-83DD-63F1E33E2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Ne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propunem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să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oferim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clienților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noștrii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servicii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de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instalare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echipamente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și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realizare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rețele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sanitare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și HVAC.</a:t>
            </a:r>
            <a:endParaRPr lang="en-RO" sz="2000" dirty="0"/>
          </a:p>
        </p:txBody>
      </p:sp>
    </p:spTree>
    <p:extLst>
      <p:ext uri="{BB962C8B-B14F-4D97-AF65-F5344CB8AC3E}">
        <p14:creationId xmlns:p14="http://schemas.microsoft.com/office/powerpoint/2010/main" val="220356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Inginerie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consultanta </a:t>
            </a:r>
            <a:r>
              <a:rPr lang="en-GB" dirty="0" err="1"/>
              <a:t>tehnica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EA029-EFE1-74F2-D197-310BAB641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7321"/>
          <a:stretch/>
        </p:blipFill>
        <p:spPr>
          <a:xfrm>
            <a:off x="1008492" y="2424545"/>
            <a:ext cx="4567965" cy="299293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71DFFB-1C18-375A-83DD-63F1E33E2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Prin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departamentul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nostru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de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inginerie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oferim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alături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de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servicii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de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montaj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și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servicii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de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inginerie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și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consultanță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tehnică.</a:t>
            </a:r>
            <a:endParaRPr lang="en-RO" sz="2000" dirty="0"/>
          </a:p>
        </p:txBody>
      </p:sp>
    </p:spTree>
    <p:extLst>
      <p:ext uri="{BB962C8B-B14F-4D97-AF65-F5344CB8AC3E}">
        <p14:creationId xmlns:p14="http://schemas.microsoft.com/office/powerpoint/2010/main" val="381793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Structuri</a:t>
            </a:r>
            <a:r>
              <a:rPr lang="en-GB" dirty="0"/>
              <a:t> </a:t>
            </a:r>
            <a:r>
              <a:rPr lang="en-GB" dirty="0" err="1"/>
              <a:t>metalice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EA029-EFE1-74F2-D197-310BAB641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276" r="10276"/>
          <a:stretch/>
        </p:blipFill>
        <p:spPr>
          <a:xfrm>
            <a:off x="1008492" y="2424545"/>
            <a:ext cx="4567965" cy="299293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71DFFB-1C18-375A-83DD-63F1E33E2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Proiectăm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,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livrăm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și instalăm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structuri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metalice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care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deservesc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diverse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echipamente</a:t>
            </a:r>
            <a:r>
              <a:rPr lang="en-GB" sz="2000" b="0" i="0" u="none" strike="noStrike" dirty="0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n-GB" sz="2000" b="0" i="0" u="none" strike="noStrike" dirty="0" err="1">
                <a:solidFill>
                  <a:srgbClr val="898989"/>
                </a:solidFill>
                <a:effectLst/>
                <a:latin typeface="PT Sans" panose="020B0503020203020204" pitchFamily="34" charset="77"/>
              </a:rPr>
              <a:t>industriale</a:t>
            </a:r>
            <a:endParaRPr lang="en-RO" sz="2000" dirty="0"/>
          </a:p>
        </p:txBody>
      </p:sp>
    </p:spTree>
    <p:extLst>
      <p:ext uri="{BB962C8B-B14F-4D97-AF65-F5344CB8AC3E}">
        <p14:creationId xmlns:p14="http://schemas.microsoft.com/office/powerpoint/2010/main" val="200074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Contact</a:t>
            </a:r>
            <a:endParaRPr lang="en-US" dirty="0"/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19713"/>
              </p:ext>
            </p:extLst>
          </p:nvPr>
        </p:nvGraphicFramePr>
        <p:xfrm>
          <a:off x="731116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err="1"/>
              <a:t>INFORMATII</a:t>
            </a:r>
            <a:r>
              <a:rPr lang="en-GB" dirty="0"/>
              <a:t> </a:t>
            </a:r>
            <a:r>
              <a:rPr lang="en-GB" dirty="0" err="1"/>
              <a:t>COMPANIE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92AB7-4418-069D-79AC-91F5CF607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67" y="2172741"/>
            <a:ext cx="7503665" cy="3678303"/>
          </a:xfrm>
        </p:spPr>
        <p:txBody>
          <a:bodyPr/>
          <a:lstStyle/>
          <a:p>
            <a:r>
              <a:rPr lang="en-GB" sz="1600" dirty="0" err="1">
                <a:solidFill>
                  <a:schemeClr val="bg1"/>
                </a:solidFill>
              </a:rPr>
              <a:t>Denumire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companie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>
                <a:solidFill>
                  <a:schemeClr val="bg1"/>
                </a:solidFill>
              </a:rPr>
              <a:t>ELECTROBINSTAL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Nr. Reg. Com: J40/2284/2023</a:t>
            </a:r>
          </a:p>
          <a:p>
            <a:r>
              <a:rPr lang="en-GB" sz="1600" dirty="0">
                <a:solidFill>
                  <a:schemeClr val="bg1"/>
                </a:solidFill>
              </a:rPr>
              <a:t>CIF: 49206683</a:t>
            </a:r>
          </a:p>
          <a:p>
            <a:r>
              <a:rPr lang="en-GB" sz="1600" dirty="0" err="1">
                <a:solidFill>
                  <a:schemeClr val="bg1"/>
                </a:solidFill>
              </a:rPr>
              <a:t>Sediul</a:t>
            </a:r>
            <a:r>
              <a:rPr lang="en-GB" sz="1600" dirty="0">
                <a:solidFill>
                  <a:schemeClr val="bg1"/>
                </a:solidFill>
              </a:rPr>
              <a:t> Social: Bucuresti, Sector 6, </a:t>
            </a:r>
            <a:r>
              <a:rPr lang="en-GB" sz="1600" dirty="0" err="1">
                <a:solidFill>
                  <a:schemeClr val="bg1"/>
                </a:solidFill>
              </a:rPr>
              <a:t>Aleea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Potaisa</a:t>
            </a:r>
            <a:r>
              <a:rPr lang="en-GB" sz="1600" dirty="0">
                <a:solidFill>
                  <a:schemeClr val="bg1"/>
                </a:solidFill>
              </a:rPr>
              <a:t>, Nr. 2, Bloc M4, </a:t>
            </a:r>
            <a:r>
              <a:rPr lang="en-GB" sz="1600" dirty="0" err="1">
                <a:solidFill>
                  <a:schemeClr val="bg1"/>
                </a:solidFill>
              </a:rPr>
              <a:t>Scara</a:t>
            </a:r>
            <a:r>
              <a:rPr lang="en-GB" sz="1600" dirty="0">
                <a:solidFill>
                  <a:schemeClr val="bg1"/>
                </a:solidFill>
              </a:rPr>
              <a:t> A, </a:t>
            </a:r>
            <a:r>
              <a:rPr lang="en-GB" sz="1600" dirty="0" err="1">
                <a:solidFill>
                  <a:schemeClr val="bg1"/>
                </a:solidFill>
              </a:rPr>
              <a:t>Etaj</a:t>
            </a:r>
            <a:r>
              <a:rPr lang="en-GB" sz="1600" dirty="0">
                <a:solidFill>
                  <a:schemeClr val="bg1"/>
                </a:solidFill>
              </a:rPr>
              <a:t> 8, Ap. 53</a:t>
            </a:r>
          </a:p>
          <a:p>
            <a:r>
              <a:rPr lang="en-GB" sz="1600" dirty="0">
                <a:solidFill>
                  <a:schemeClr val="bg1"/>
                </a:solidFill>
              </a:rPr>
              <a:t>Banca: </a:t>
            </a:r>
            <a:r>
              <a:rPr lang="en-GB" sz="1600" dirty="0" err="1">
                <a:solidFill>
                  <a:schemeClr val="bg1"/>
                </a:solidFill>
              </a:rPr>
              <a:t>Transilvania</a:t>
            </a:r>
            <a:r>
              <a:rPr lang="en-GB" sz="1600">
                <a:solidFill>
                  <a:schemeClr val="bg1"/>
                </a:solidFill>
              </a:rPr>
              <a:t>, Cont</a:t>
            </a:r>
            <a:r>
              <a:rPr lang="en-GB" sz="1600" dirty="0">
                <a:solidFill>
                  <a:schemeClr val="bg1"/>
                </a:solidFill>
              </a:rPr>
              <a:t>: </a:t>
            </a:r>
            <a:r>
              <a:rPr lang="en-GB" sz="1600" dirty="0" err="1">
                <a:solidFill>
                  <a:schemeClr val="bg1"/>
                </a:solidFill>
              </a:rPr>
              <a:t>RO84BTRLRONCRT0CP7186201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412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1575F-4C21-47C4-8D13-EB9BE66B536F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209EB-3212-4116-B574-D1F56C7C492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Widescreen</PresentationFormat>
  <Paragraphs>16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</vt:lpstr>
      <vt:lpstr>Electrobinstal</vt:lpstr>
      <vt:lpstr>Serviciile noastre</vt:lpstr>
      <vt:lpstr>Instalatii electrice</vt:lpstr>
      <vt:lpstr>Instalatii sanitare/ hvac</vt:lpstr>
      <vt:lpstr>Inginerie si consultanta tehnica</vt:lpstr>
      <vt:lpstr>Structuri metalice</vt:lpstr>
      <vt:lpstr>Contact</vt:lpstr>
      <vt:lpstr>INFORMATII COMPANIE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Electrobinstal</dc:title>
  <dc:creator>Aurel TARARA</dc:creator>
  <cp:lastModifiedBy>Aurel TARARA</cp:lastModifiedBy>
  <cp:revision>2</cp:revision>
  <dcterms:created xsi:type="dcterms:W3CDTF">2024-01-25T12:31:00Z</dcterms:created>
  <dcterms:modified xsi:type="dcterms:W3CDTF">2024-01-25T13:09:37Z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